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0" r:id="rId13"/>
    <p:sldId id="267" r:id="rId14"/>
    <p:sldId id="268" r:id="rId15"/>
    <p:sldId id="26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D3655944-77A7-4631-8137-375DB84E469F}" type="datetimeFigureOut">
              <a:rPr lang="en-US" smtClean="0"/>
              <a:t>10/29/2013</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51E9384B-C7D6-4BE8-ADDC-6E7DFF9026DF}"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655944-77A7-4631-8137-375DB84E469F}" type="datetimeFigureOut">
              <a:rPr lang="en-US" smtClean="0"/>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E9384B-C7D6-4BE8-ADDC-6E7DFF9026D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3655944-77A7-4631-8137-375DB84E469F}" type="datetimeFigureOut">
              <a:rPr lang="en-US" smtClean="0"/>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51E9384B-C7D6-4BE8-ADDC-6E7DFF9026D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3655944-77A7-4631-8137-375DB84E469F}" type="datetimeFigureOut">
              <a:rPr lang="en-US" smtClean="0"/>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E9384B-C7D6-4BE8-ADDC-6E7DFF9026DF}"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D3655944-77A7-4631-8137-375DB84E469F}" type="datetimeFigureOut">
              <a:rPr lang="en-US" smtClean="0"/>
              <a:t>10/29/2013</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51E9384B-C7D6-4BE8-ADDC-6E7DFF9026DF}"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3655944-77A7-4631-8137-375DB84E469F}" type="datetimeFigureOut">
              <a:rPr lang="en-US" smtClean="0"/>
              <a:t>10/29/2013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E9384B-C7D6-4BE8-ADDC-6E7DFF9026DF}"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3655944-77A7-4631-8137-375DB84E469F}" type="datetimeFigureOut">
              <a:rPr lang="en-US" smtClean="0"/>
              <a:t>10/29/2013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E9384B-C7D6-4BE8-ADDC-6E7DFF9026DF}"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3655944-77A7-4631-8137-375DB84E469F}" type="datetimeFigureOut">
              <a:rPr lang="en-US" smtClean="0"/>
              <a:t>10/29/2013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E9384B-C7D6-4BE8-ADDC-6E7DFF9026DF}"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D3655944-77A7-4631-8137-375DB84E469F}" type="datetimeFigureOut">
              <a:rPr lang="en-US" smtClean="0"/>
              <a:t>10/29/2013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E9384B-C7D6-4BE8-ADDC-6E7DFF9026D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655944-77A7-4631-8137-375DB84E469F}" type="datetimeFigureOut">
              <a:rPr lang="en-US" smtClean="0"/>
              <a:t>10/29/2013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51E9384B-C7D6-4BE8-ADDC-6E7DFF9026DF}"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655944-77A7-4631-8137-375DB84E469F}" type="datetimeFigureOut">
              <a:rPr lang="en-US" smtClean="0"/>
              <a:t>10/29/2013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E9384B-C7D6-4BE8-ADDC-6E7DFF9026DF}"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D3655944-77A7-4631-8137-375DB84E469F}" type="datetimeFigureOut">
              <a:rPr lang="en-US" smtClean="0"/>
              <a:t>10/29/2013</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51E9384B-C7D6-4BE8-ADDC-6E7DFF9026D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The Divide Between Federalists and Republicans, 1787 - 1798</a:t>
            </a:r>
            <a:endParaRPr lang="en-US" dirty="0"/>
          </a:p>
        </p:txBody>
      </p:sp>
      <p:sp>
        <p:nvSpPr>
          <p:cNvPr id="2" name="Title 1"/>
          <p:cNvSpPr>
            <a:spLocks noGrp="1"/>
          </p:cNvSpPr>
          <p:nvPr>
            <p:ph type="title"/>
          </p:nvPr>
        </p:nvSpPr>
        <p:spPr>
          <a:xfrm>
            <a:off x="304800" y="304800"/>
            <a:ext cx="6324600" cy="1828800"/>
          </a:xfrm>
        </p:spPr>
        <p:txBody>
          <a:bodyPr/>
          <a:lstStyle/>
          <a:p>
            <a:pPr algn="l"/>
            <a:r>
              <a:rPr lang="en-US" dirty="0" smtClean="0"/>
              <a:t>Primary Sources in the age of rising partisanism </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2743200"/>
            <a:ext cx="2741676" cy="3248431"/>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09999" y="2777835"/>
            <a:ext cx="2683979" cy="3213795"/>
          </a:xfrm>
          <a:prstGeom prst="rect">
            <a:avLst/>
          </a:prstGeom>
        </p:spPr>
      </p:pic>
    </p:spTree>
    <p:extLst>
      <p:ext uri="{BB962C8B-B14F-4D97-AF65-F5344CB8AC3E}">
        <p14:creationId xmlns:p14="http://schemas.microsoft.com/office/powerpoint/2010/main" val="29438880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45720" indent="0">
              <a:buNone/>
            </a:pPr>
            <a:r>
              <a:rPr lang="en-US" dirty="0" smtClean="0"/>
              <a:t>No one was against the individual rights listed in the Bill of Rights.  Hamilton sought to have the Constitution ratified without a Bill of Rights only because he considered the document superfluous – or unnecessary. </a:t>
            </a:r>
          </a:p>
          <a:p>
            <a:pPr marL="45720" indent="0">
              <a:buNone/>
            </a:pPr>
            <a:endParaRPr lang="en-US" dirty="0"/>
          </a:p>
          <a:p>
            <a:pPr marL="45720" indent="0">
              <a:buNone/>
            </a:pPr>
            <a:r>
              <a:rPr lang="en-US" dirty="0" smtClean="0"/>
              <a:t>Hamilton and many of his Federalist sympathizers declared the any list of the rights of man would come up short – and therefore fail to protect one or more of the virtually limitless rights of man. </a:t>
            </a:r>
          </a:p>
          <a:p>
            <a:pPr marL="45720" indent="0">
              <a:buNone/>
            </a:pPr>
            <a:endParaRPr lang="en-US" dirty="0"/>
          </a:p>
          <a:p>
            <a:pPr marL="45720" indent="0">
              <a:buNone/>
            </a:pPr>
            <a:r>
              <a:rPr lang="en-US" dirty="0" smtClean="0"/>
              <a:t>The </a:t>
            </a:r>
            <a:r>
              <a:rPr lang="en-US" dirty="0"/>
              <a:t>N</a:t>
            </a:r>
            <a:r>
              <a:rPr lang="en-US" dirty="0" smtClean="0"/>
              <a:t>inth </a:t>
            </a:r>
            <a:r>
              <a:rPr lang="en-US" dirty="0"/>
              <a:t>A</a:t>
            </a:r>
            <a:r>
              <a:rPr lang="en-US" dirty="0" smtClean="0"/>
              <a:t>mendment to the Constitution did much to address these concerns.  The Ninth </a:t>
            </a:r>
            <a:r>
              <a:rPr lang="en-US" dirty="0"/>
              <a:t>Amendment states, </a:t>
            </a:r>
            <a:endParaRPr lang="en-US" dirty="0" smtClean="0"/>
          </a:p>
          <a:p>
            <a:pPr marL="45720" indent="0">
              <a:buNone/>
            </a:pPr>
            <a:r>
              <a:rPr lang="en-US" b="1" dirty="0" smtClean="0">
                <a:solidFill>
                  <a:srgbClr val="92D050"/>
                </a:solidFill>
              </a:rPr>
              <a:t>“</a:t>
            </a:r>
            <a:r>
              <a:rPr lang="en-US" b="1" dirty="0">
                <a:solidFill>
                  <a:srgbClr val="92D050"/>
                </a:solidFill>
              </a:rPr>
              <a:t>The enumeration in the Constitution, of certain rights, shall not be construed to deny or disparage others retained by the </a:t>
            </a:r>
            <a:r>
              <a:rPr lang="en-US" b="1" dirty="0" smtClean="0">
                <a:solidFill>
                  <a:srgbClr val="92D050"/>
                </a:solidFill>
              </a:rPr>
              <a:t>people.”</a:t>
            </a:r>
            <a:endParaRPr lang="en-US" b="1" dirty="0">
              <a:solidFill>
                <a:srgbClr val="92D050"/>
              </a:solidFill>
            </a:endParaRPr>
          </a:p>
        </p:txBody>
      </p:sp>
      <p:sp>
        <p:nvSpPr>
          <p:cNvPr id="3" name="Title 2"/>
          <p:cNvSpPr>
            <a:spLocks noGrp="1"/>
          </p:cNvSpPr>
          <p:nvPr>
            <p:ph type="title"/>
          </p:nvPr>
        </p:nvSpPr>
        <p:spPr/>
        <p:txBody>
          <a:bodyPr/>
          <a:lstStyle/>
          <a:p>
            <a:pPr algn="l"/>
            <a:r>
              <a:rPr lang="en-US" sz="2400" dirty="0">
                <a:solidFill>
                  <a:srgbClr val="92D050"/>
                </a:solidFill>
              </a:rPr>
              <a:t>Why would Alexander Hamilton oppose efforts to enshrine these beliefs in the Bill of Rights? </a:t>
            </a:r>
            <a:endParaRPr lang="en-US" sz="2400" dirty="0">
              <a:solidFill>
                <a:srgbClr val="92D050"/>
              </a:solidFill>
            </a:endParaRPr>
          </a:p>
        </p:txBody>
      </p:sp>
    </p:spTree>
    <p:extLst>
      <p:ext uri="{BB962C8B-B14F-4D97-AF65-F5344CB8AC3E}">
        <p14:creationId xmlns:p14="http://schemas.microsoft.com/office/powerpoint/2010/main" val="34520660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45720" indent="0">
              <a:buNone/>
            </a:pPr>
            <a:r>
              <a:rPr lang="en-US" b="1" u="sng" dirty="0" smtClean="0">
                <a:solidFill>
                  <a:srgbClr val="92D050"/>
                </a:solidFill>
              </a:rPr>
              <a:t>Freedom of Religion – The First Amendment</a:t>
            </a:r>
          </a:p>
          <a:p>
            <a:pPr marL="45720" indent="0">
              <a:buNone/>
            </a:pPr>
            <a:r>
              <a:rPr lang="en-US" dirty="0"/>
              <a:t>	</a:t>
            </a:r>
            <a:r>
              <a:rPr lang="en-US" dirty="0" smtClean="0"/>
              <a:t>The first amendment actually says that Congress cannot establish any national religion.  This is interpreted as a broad and inclusive protect to practice all religions freely. </a:t>
            </a:r>
          </a:p>
          <a:p>
            <a:pPr marL="45720" indent="0">
              <a:buNone/>
            </a:pPr>
            <a:endParaRPr lang="en-US" dirty="0" smtClean="0"/>
          </a:p>
          <a:p>
            <a:pPr marL="45720" indent="0">
              <a:buNone/>
            </a:pPr>
            <a:r>
              <a:rPr lang="en-US" b="1" u="sng" dirty="0" smtClean="0">
                <a:solidFill>
                  <a:srgbClr val="92D050"/>
                </a:solidFill>
              </a:rPr>
              <a:t>The Right to Bear Arms  – The Second Amendment</a:t>
            </a:r>
          </a:p>
          <a:p>
            <a:pPr marL="45720" indent="0">
              <a:buNone/>
            </a:pPr>
            <a:r>
              <a:rPr lang="en-US" dirty="0"/>
              <a:t>	</a:t>
            </a:r>
            <a:r>
              <a:rPr lang="en-US" dirty="0" smtClean="0"/>
              <a:t>The Constitution stipulates that the right to bear arms is protected in the form of a well-regulated militia.  This leaves it to localities to consider whether or not the right to bear arms for self-defense is always legal. </a:t>
            </a:r>
          </a:p>
          <a:p>
            <a:pPr marL="45720" indent="0">
              <a:buNone/>
            </a:pPr>
            <a:endParaRPr lang="en-US" dirty="0"/>
          </a:p>
          <a:p>
            <a:pPr marL="45720" indent="0">
              <a:buNone/>
            </a:pPr>
            <a:r>
              <a:rPr lang="en-US" b="1" u="sng" dirty="0" smtClean="0">
                <a:solidFill>
                  <a:srgbClr val="92D050"/>
                </a:solidFill>
              </a:rPr>
              <a:t>Freedom of the Press – The First Amendment </a:t>
            </a:r>
          </a:p>
          <a:p>
            <a:pPr marL="45720" indent="0">
              <a:buNone/>
            </a:pPr>
            <a:r>
              <a:rPr lang="en-US" dirty="0"/>
              <a:t>	</a:t>
            </a:r>
            <a:r>
              <a:rPr lang="en-US" dirty="0" smtClean="0"/>
              <a:t>This is granted in the First Amendment as well.  George Mason’s Virginia Declaration of Rights was the first document to stipulate the importance of a free press; the Bill of Rights followed Virginians lead on this point. </a:t>
            </a:r>
            <a:endParaRPr lang="en-US" dirty="0"/>
          </a:p>
        </p:txBody>
      </p:sp>
      <p:sp>
        <p:nvSpPr>
          <p:cNvPr id="3" name="Title 2"/>
          <p:cNvSpPr>
            <a:spLocks noGrp="1"/>
          </p:cNvSpPr>
          <p:nvPr>
            <p:ph type="title"/>
          </p:nvPr>
        </p:nvSpPr>
        <p:spPr/>
        <p:txBody>
          <a:bodyPr/>
          <a:lstStyle/>
          <a:p>
            <a:pPr algn="l"/>
            <a:r>
              <a:rPr lang="en-US" sz="2000" dirty="0">
                <a:solidFill>
                  <a:srgbClr val="92D050"/>
                </a:solidFill>
              </a:rPr>
              <a:t>Which amendments in The Bill of Rights actually preserve the basic rights articulated by George Mason and Thomas Jefferson? </a:t>
            </a:r>
            <a:endParaRPr lang="en-US" sz="2000" dirty="0">
              <a:solidFill>
                <a:srgbClr val="92D050"/>
              </a:solidFill>
            </a:endParaRPr>
          </a:p>
        </p:txBody>
      </p:sp>
    </p:spTree>
    <p:extLst>
      <p:ext uri="{BB962C8B-B14F-4D97-AF65-F5344CB8AC3E}">
        <p14:creationId xmlns:p14="http://schemas.microsoft.com/office/powerpoint/2010/main" val="32181747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 indent="0">
              <a:buNone/>
            </a:pPr>
            <a:r>
              <a:rPr lang="en-US" b="1" u="sng" dirty="0" smtClean="0">
                <a:solidFill>
                  <a:srgbClr val="92D050"/>
                </a:solidFill>
              </a:rPr>
              <a:t>Private Property Rights – The Fourth Amendment </a:t>
            </a:r>
          </a:p>
          <a:p>
            <a:pPr marL="45720" indent="0">
              <a:buNone/>
            </a:pPr>
            <a:r>
              <a:rPr lang="en-US" dirty="0"/>
              <a:t>	</a:t>
            </a:r>
            <a:r>
              <a:rPr lang="en-US" dirty="0" smtClean="0"/>
              <a:t>Freedom from unlawful searches and seizure of property is forbidden by the Fourth Amendment to the Constitution.  This has also been interpreted as guaranteeing certain expectations regarding privacy. </a:t>
            </a:r>
          </a:p>
          <a:p>
            <a:pPr marL="45720" indent="0">
              <a:buNone/>
            </a:pPr>
            <a:endParaRPr lang="en-US" dirty="0"/>
          </a:p>
          <a:p>
            <a:pPr marL="45720" indent="0">
              <a:buNone/>
            </a:pPr>
            <a:r>
              <a:rPr lang="en-US" b="1" u="sng" dirty="0" smtClean="0">
                <a:solidFill>
                  <a:srgbClr val="92D050"/>
                </a:solidFill>
              </a:rPr>
              <a:t>Other Liberties Not Listed – The Ninth Amendment </a:t>
            </a:r>
          </a:p>
          <a:p>
            <a:pPr marL="45720" indent="0">
              <a:buNone/>
            </a:pPr>
            <a:r>
              <a:rPr lang="en-US" dirty="0"/>
              <a:t>	</a:t>
            </a:r>
            <a:r>
              <a:rPr lang="en-US" dirty="0" smtClean="0"/>
              <a:t>Fearful that the individual rights listed in the Constitution may not have been substantial enough, the Founding Fathers also included the Ninth Amendment, stating, </a:t>
            </a:r>
            <a:r>
              <a:rPr lang="en-US" dirty="0" smtClean="0">
                <a:solidFill>
                  <a:schemeClr val="tx1"/>
                </a:solidFill>
              </a:rPr>
              <a:t>“</a:t>
            </a:r>
            <a:r>
              <a:rPr lang="en-US" dirty="0">
                <a:solidFill>
                  <a:schemeClr val="tx1"/>
                </a:solidFill>
              </a:rPr>
              <a:t>“The enumeration in the Constitution, of certain rights, shall not be construed to deny or disparage others retained by the people.”</a:t>
            </a:r>
          </a:p>
        </p:txBody>
      </p:sp>
      <p:sp>
        <p:nvSpPr>
          <p:cNvPr id="3" name="Title 2"/>
          <p:cNvSpPr>
            <a:spLocks noGrp="1"/>
          </p:cNvSpPr>
          <p:nvPr>
            <p:ph type="title"/>
          </p:nvPr>
        </p:nvSpPr>
        <p:spPr/>
        <p:txBody>
          <a:bodyPr/>
          <a:lstStyle/>
          <a:p>
            <a:pPr algn="l"/>
            <a:r>
              <a:rPr lang="en-US" sz="2000" dirty="0">
                <a:solidFill>
                  <a:srgbClr val="92D050"/>
                </a:solidFill>
              </a:rPr>
              <a:t>Which amendments in The Bill of Rights actually preserve the basic rights articulated by George Mason and Thomas Jefferson? </a:t>
            </a:r>
            <a:endParaRPr lang="en-US" sz="2000" dirty="0"/>
          </a:p>
        </p:txBody>
      </p:sp>
    </p:spTree>
    <p:extLst>
      <p:ext uri="{BB962C8B-B14F-4D97-AF65-F5344CB8AC3E}">
        <p14:creationId xmlns:p14="http://schemas.microsoft.com/office/powerpoint/2010/main" val="18123798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1"/>
          </p:nvPr>
        </p:nvSpPr>
        <p:spPr>
          <a:xfrm>
            <a:off x="228600" y="1600200"/>
            <a:ext cx="4876800" cy="5029200"/>
          </a:xfrm>
        </p:spPr>
        <p:txBody>
          <a:bodyPr>
            <a:noAutofit/>
          </a:bodyPr>
          <a:lstStyle/>
          <a:p>
            <a:pPr marL="45720" indent="0">
              <a:buNone/>
            </a:pPr>
            <a:r>
              <a:rPr lang="en-US" sz="1900" dirty="0" smtClean="0"/>
              <a:t>John Adams has seen a major change in the way he’s viewed in recent years.  He was, in many ways, a defender of the Revolution.  As President, he feared outsiders – like the French – may align against him with his political enemies and endanger the future of the republic.  But his overreaction to this anxiety was just as dangerous.  The Alien and Sedition Acts were clear violations of Americans individual rights.  Jefferson opposed him for this reason, and the Jeffersonian Republicans would become a party of dissent - the loyal opposition. </a:t>
            </a:r>
            <a:endParaRPr lang="en-US" sz="1900" dirty="0"/>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81600" y="1752600"/>
            <a:ext cx="3666175" cy="4343399"/>
          </a:xfrm>
        </p:spPr>
      </p:pic>
      <p:sp>
        <p:nvSpPr>
          <p:cNvPr id="3" name="Title 2"/>
          <p:cNvSpPr>
            <a:spLocks noGrp="1"/>
          </p:cNvSpPr>
          <p:nvPr>
            <p:ph type="title"/>
          </p:nvPr>
        </p:nvSpPr>
        <p:spPr/>
        <p:txBody>
          <a:bodyPr/>
          <a:lstStyle/>
          <a:p>
            <a:r>
              <a:rPr lang="en-US" dirty="0" smtClean="0">
                <a:solidFill>
                  <a:srgbClr val="92D050"/>
                </a:solidFill>
              </a:rPr>
              <a:t>John Adams – the 2</a:t>
            </a:r>
            <a:r>
              <a:rPr lang="en-US" baseline="30000" dirty="0" smtClean="0">
                <a:solidFill>
                  <a:srgbClr val="92D050"/>
                </a:solidFill>
              </a:rPr>
              <a:t>nd</a:t>
            </a:r>
            <a:r>
              <a:rPr lang="en-US" dirty="0" smtClean="0">
                <a:solidFill>
                  <a:srgbClr val="92D050"/>
                </a:solidFill>
              </a:rPr>
              <a:t> President</a:t>
            </a:r>
            <a:endParaRPr lang="en-US" dirty="0">
              <a:solidFill>
                <a:srgbClr val="92D050"/>
              </a:solidFill>
            </a:endParaRPr>
          </a:p>
        </p:txBody>
      </p:sp>
    </p:spTree>
    <p:extLst>
      <p:ext uri="{BB962C8B-B14F-4D97-AF65-F5344CB8AC3E}">
        <p14:creationId xmlns:p14="http://schemas.microsoft.com/office/powerpoint/2010/main" val="1493565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10000"/>
          </a:bodyPr>
          <a:lstStyle/>
          <a:p>
            <a:pPr marL="45720" indent="0">
              <a:buNone/>
            </a:pPr>
            <a:r>
              <a:rPr lang="en-US" dirty="0" smtClean="0"/>
              <a:t>Jefferson viewed John Adams’ attempt to squash out dissent to be a clear violation of the first amendment – the right to free speech, a free press, and the right to petition the government for redress of grievances were all brought in to question by Adams arbitrary rulings.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68305" y="1719263"/>
            <a:ext cx="3998390" cy="4406900"/>
          </a:xfrm>
        </p:spPr>
      </p:pic>
      <p:sp>
        <p:nvSpPr>
          <p:cNvPr id="4" name="Title 3"/>
          <p:cNvSpPr>
            <a:spLocks noGrp="1"/>
          </p:cNvSpPr>
          <p:nvPr>
            <p:ph type="title"/>
          </p:nvPr>
        </p:nvSpPr>
        <p:spPr/>
        <p:txBody>
          <a:bodyPr/>
          <a:lstStyle/>
          <a:p>
            <a:pPr algn="l"/>
            <a:r>
              <a:rPr lang="en-US" sz="2400" dirty="0">
                <a:solidFill>
                  <a:srgbClr val="92D050"/>
                </a:solidFill>
              </a:rPr>
              <a:t>Why was Thomas Jefferson so outraged by this law? </a:t>
            </a:r>
            <a:endParaRPr lang="en-US" sz="2400" dirty="0">
              <a:solidFill>
                <a:srgbClr val="92D050"/>
              </a:solidFill>
            </a:endParaRPr>
          </a:p>
        </p:txBody>
      </p:sp>
      <p:sp>
        <p:nvSpPr>
          <p:cNvPr id="6" name="Rounded Rectangle 5"/>
          <p:cNvSpPr/>
          <p:nvPr/>
        </p:nvSpPr>
        <p:spPr>
          <a:xfrm>
            <a:off x="4114800" y="4876800"/>
            <a:ext cx="4953000" cy="1752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John Adams argued that the Alien and Sedition acts were necessary in order to protect the Revolution.  If his political enemies worked with French allies, they might attempt to overthrow the fledgling government.  </a:t>
            </a:r>
            <a:endParaRPr lang="en-US" dirty="0">
              <a:solidFill>
                <a:schemeClr val="tx1"/>
              </a:solidFill>
            </a:endParaRPr>
          </a:p>
        </p:txBody>
      </p:sp>
    </p:spTree>
    <p:extLst>
      <p:ext uri="{BB962C8B-B14F-4D97-AF65-F5344CB8AC3E}">
        <p14:creationId xmlns:p14="http://schemas.microsoft.com/office/powerpoint/2010/main" val="2851419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04800" y="304800"/>
            <a:ext cx="6477000" cy="6324600"/>
          </a:xfrm>
        </p:spPr>
        <p:txBody>
          <a:bodyPr>
            <a:normAutofit fontScale="70000" lnSpcReduction="20000"/>
          </a:bodyPr>
          <a:lstStyle/>
          <a:p>
            <a:r>
              <a:rPr lang="en-US" dirty="0" smtClean="0"/>
              <a:t>Thomas Jefferson and James Madison responded with the Virginia Resolution and the Kentucky Resolution.  These polemics argued that the states – because they had created the Constitution – could also declare federal laws unconstitutional.  They advanced the theories of interposition and nullification and argued it was the role of the states to defend the rights of their people from the Federal Government’s intrusions.  This is a clear violation of our understanding of federalism today – the national laws are “the supreme law of the land.”  Yet, this was a time period before the Supreme Court case of </a:t>
            </a:r>
            <a:r>
              <a:rPr lang="en-US" b="1" i="1" dirty="0" smtClean="0">
                <a:solidFill>
                  <a:srgbClr val="92D050"/>
                </a:solidFill>
              </a:rPr>
              <a:t>Marbury V. Madison </a:t>
            </a:r>
            <a:r>
              <a:rPr lang="en-US" dirty="0" smtClean="0"/>
              <a:t>– in which the Supreme Court claimed the right to judicial review. By our standards today, these measures were clearly an unconstitutional response to an unconstitutional measure.  But in 1798, there Supreme Court had yet to weigh in.</a:t>
            </a:r>
            <a:endParaRPr lang="en-US" dirty="0"/>
          </a:p>
        </p:txBody>
      </p:sp>
      <p:sp>
        <p:nvSpPr>
          <p:cNvPr id="7" name="Text Placeholder 6"/>
          <p:cNvSpPr>
            <a:spLocks noGrp="1"/>
          </p:cNvSpPr>
          <p:nvPr>
            <p:ph type="body" sz="half" idx="2"/>
          </p:nvPr>
        </p:nvSpPr>
        <p:spPr>
          <a:xfrm>
            <a:off x="7159752" y="1600200"/>
            <a:ext cx="1673352" cy="4724400"/>
          </a:xfrm>
        </p:spPr>
        <p:txBody>
          <a:bodyPr>
            <a:normAutofit lnSpcReduction="10000"/>
          </a:bodyPr>
          <a:lstStyle/>
          <a:p>
            <a:r>
              <a:rPr lang="en-US" dirty="0"/>
              <a:t>What documents did Thomas Jefferson and James Madison compose in response to the Alien and Sedition Acts in 1798 and 1799, respectively?  What two principles did the men attempt to establish in these documents?  Were they constitutional?  Why or why not? </a:t>
            </a:r>
            <a:endParaRPr lang="en-US" dirty="0"/>
          </a:p>
        </p:txBody>
      </p:sp>
      <p:sp>
        <p:nvSpPr>
          <p:cNvPr id="5" name="Title 4"/>
          <p:cNvSpPr>
            <a:spLocks noGrp="1"/>
          </p:cNvSpPr>
          <p:nvPr>
            <p:ph type="title"/>
          </p:nvPr>
        </p:nvSpPr>
        <p:spPr>
          <a:xfrm>
            <a:off x="7162800" y="457200"/>
            <a:ext cx="1905000" cy="1143000"/>
          </a:xfrm>
        </p:spPr>
        <p:txBody>
          <a:bodyPr/>
          <a:lstStyle/>
          <a:p>
            <a:r>
              <a:rPr lang="en-US" sz="1800" dirty="0" smtClean="0"/>
              <a:t>The Republican response</a:t>
            </a:r>
            <a:endParaRPr lang="en-US" sz="1800" dirty="0"/>
          </a:p>
        </p:txBody>
      </p:sp>
    </p:spTree>
    <p:extLst>
      <p:ext uri="{BB962C8B-B14F-4D97-AF65-F5344CB8AC3E}">
        <p14:creationId xmlns:p14="http://schemas.microsoft.com/office/powerpoint/2010/main" val="3281500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It is important to remember that these men actually agreed about more than they differed! </a:t>
            </a:r>
          </a:p>
          <a:p>
            <a:endParaRPr lang="en-US" dirty="0"/>
          </a:p>
          <a:p>
            <a:r>
              <a:rPr lang="en-US" dirty="0" smtClean="0"/>
              <a:t>Jefferson, however, was in favor of a more democratic, agrarian society.</a:t>
            </a:r>
          </a:p>
          <a:p>
            <a:endParaRPr lang="en-US" dirty="0"/>
          </a:p>
          <a:p>
            <a:r>
              <a:rPr lang="en-US" dirty="0" smtClean="0"/>
              <a:t>Hamilton favored a less democratic republican system, and the interests of trade merchants and industrialists. </a:t>
            </a:r>
          </a:p>
          <a:p>
            <a:endParaRPr lang="en-US" dirty="0"/>
          </a:p>
          <a:p>
            <a:r>
              <a:rPr lang="en-US" dirty="0" smtClean="0"/>
              <a:t>Jefferson believed that the power of the government should be limited by a strict interpretation of the Constitution; Hamilton thought the national government should be given broad leeway by exercising “implied powers.”</a:t>
            </a:r>
            <a:endParaRPr lang="en-US" dirty="0"/>
          </a:p>
        </p:txBody>
      </p:sp>
      <p:sp>
        <p:nvSpPr>
          <p:cNvPr id="3" name="Title 2"/>
          <p:cNvSpPr>
            <a:spLocks noGrp="1"/>
          </p:cNvSpPr>
          <p:nvPr>
            <p:ph type="title"/>
          </p:nvPr>
        </p:nvSpPr>
        <p:spPr/>
        <p:txBody>
          <a:bodyPr/>
          <a:lstStyle/>
          <a:p>
            <a:r>
              <a:rPr lang="en-US" dirty="0" smtClean="0">
                <a:solidFill>
                  <a:srgbClr val="92D050"/>
                </a:solidFill>
              </a:rPr>
              <a:t>Hamilton Vs. Jefferson</a:t>
            </a:r>
            <a:endParaRPr lang="en-US" dirty="0">
              <a:solidFill>
                <a:srgbClr val="92D050"/>
              </a:solidFill>
            </a:endParaRPr>
          </a:p>
        </p:txBody>
      </p:sp>
    </p:spTree>
    <p:extLst>
      <p:ext uri="{BB962C8B-B14F-4D97-AF65-F5344CB8AC3E}">
        <p14:creationId xmlns:p14="http://schemas.microsoft.com/office/powerpoint/2010/main" val="3854048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The Bill of Rights serves as a test case.  No one was really </a:t>
            </a:r>
            <a:r>
              <a:rPr lang="en-US" i="1" u="sng" dirty="0" smtClean="0"/>
              <a:t>against</a:t>
            </a:r>
            <a:r>
              <a:rPr lang="en-US" dirty="0" smtClean="0"/>
              <a:t> the Bill of Rights.  Everyone agreed that Americans had the right to free speech, a free press, freedom of religion, the right to bear arms, the right to due process and jury trials.  But not everyone agreed that we needed a list of these rights!  </a:t>
            </a:r>
          </a:p>
          <a:p>
            <a:endParaRPr lang="en-US" dirty="0"/>
          </a:p>
          <a:p>
            <a:r>
              <a:rPr lang="en-US" dirty="0" smtClean="0"/>
              <a:t>Hamilton and his followers believed that all of these rights were inherent, and that no formal Bill of Rights was necessary to secure them.  It would just be so much paper.</a:t>
            </a:r>
          </a:p>
          <a:p>
            <a:endParaRPr lang="en-US" dirty="0"/>
          </a:p>
          <a:p>
            <a:r>
              <a:rPr lang="en-US" dirty="0" smtClean="0"/>
              <a:t>Thomas Jefferson and his camp, on the other hand, though it was essential to actually write out the Bill of Rights!  Individuals like James Madison sympathized with Antifederalists complaints – like those of George Mason – that an actual written documents – able to be interpreted by judges – was required. </a:t>
            </a:r>
            <a:endParaRPr lang="en-US" dirty="0"/>
          </a:p>
        </p:txBody>
      </p:sp>
      <p:sp>
        <p:nvSpPr>
          <p:cNvPr id="3" name="Title 2"/>
          <p:cNvSpPr>
            <a:spLocks noGrp="1"/>
          </p:cNvSpPr>
          <p:nvPr>
            <p:ph type="title"/>
          </p:nvPr>
        </p:nvSpPr>
        <p:spPr/>
        <p:txBody>
          <a:bodyPr/>
          <a:lstStyle/>
          <a:p>
            <a:r>
              <a:rPr lang="en-US" dirty="0" smtClean="0">
                <a:solidFill>
                  <a:srgbClr val="92D050"/>
                </a:solidFill>
              </a:rPr>
              <a:t>The Bill of Rights – Test Case</a:t>
            </a:r>
            <a:endParaRPr lang="en-US" dirty="0">
              <a:solidFill>
                <a:srgbClr val="92D050"/>
              </a:solidFill>
            </a:endParaRPr>
          </a:p>
        </p:txBody>
      </p:sp>
    </p:spTree>
    <p:extLst>
      <p:ext uri="{BB962C8B-B14F-4D97-AF65-F5344CB8AC3E}">
        <p14:creationId xmlns:p14="http://schemas.microsoft.com/office/powerpoint/2010/main" val="11416695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George Mason drafted the Bill of Rights in 1776, after the state of Virginia had declared independence from England. </a:t>
            </a:r>
          </a:p>
          <a:p>
            <a:r>
              <a:rPr lang="en-US" dirty="0" smtClean="0"/>
              <a:t>The Virginia Constitution, he believed, needed an explicit enumeration of the rights of it’s citizens.</a:t>
            </a:r>
          </a:p>
          <a:p>
            <a:endParaRPr lang="en-US" dirty="0"/>
          </a:p>
          <a:p>
            <a:r>
              <a:rPr lang="en-US" dirty="0" smtClean="0"/>
              <a:t>The document “guaranteed Virginians freedom of speech, freedom of religion, the right to bear arms, and the right to trial by jury.  It barred the state from searching anyone’s home without a warrant or taking their property without proper court proceedings.” </a:t>
            </a:r>
            <a:endParaRPr lang="en-US" dirty="0"/>
          </a:p>
        </p:txBody>
      </p:sp>
      <p:sp>
        <p:nvSpPr>
          <p:cNvPr id="3" name="Title 2"/>
          <p:cNvSpPr>
            <a:spLocks noGrp="1"/>
          </p:cNvSpPr>
          <p:nvPr>
            <p:ph type="title"/>
          </p:nvPr>
        </p:nvSpPr>
        <p:spPr/>
        <p:txBody>
          <a:bodyPr/>
          <a:lstStyle/>
          <a:p>
            <a:r>
              <a:rPr lang="en-US" dirty="0" smtClean="0">
                <a:solidFill>
                  <a:srgbClr val="92D050"/>
                </a:solidFill>
              </a:rPr>
              <a:t>The Virginia declaration of Rights – </a:t>
            </a:r>
            <a:r>
              <a:rPr lang="en-US" i="1" dirty="0" smtClean="0">
                <a:solidFill>
                  <a:srgbClr val="92D050"/>
                </a:solidFill>
              </a:rPr>
              <a:t>George Mason</a:t>
            </a:r>
            <a:endParaRPr lang="en-US" i="1" dirty="0">
              <a:solidFill>
                <a:srgbClr val="92D050"/>
              </a:solidFill>
            </a:endParaRPr>
          </a:p>
        </p:txBody>
      </p:sp>
    </p:spTree>
    <p:extLst>
      <p:ext uri="{BB962C8B-B14F-4D97-AF65-F5344CB8AC3E}">
        <p14:creationId xmlns:p14="http://schemas.microsoft.com/office/powerpoint/2010/main" val="2785784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“Be </a:t>
            </a:r>
            <a:r>
              <a:rPr lang="en-US" dirty="0"/>
              <a:t>it enacted by the General Assembly, That no man shall be compelled to frequent or support any religious worship, place, or ministry whatsoever, nor shall be enforced, restrained, molested, or burthened in his body or goods, nor shall otherwise suffer on account of his religious opinions or belief; but that all men shall be free to profess, and by argument to maintain, their opinion in matters of religion, and that the same shall in no wise diminish enlarge, or affect their civil </a:t>
            </a:r>
            <a:r>
              <a:rPr lang="en-US" dirty="0" smtClean="0"/>
              <a:t>capacities.” </a:t>
            </a:r>
          </a:p>
          <a:p>
            <a:endParaRPr lang="en-US" dirty="0"/>
          </a:p>
          <a:p>
            <a:r>
              <a:rPr lang="en-US" dirty="0" smtClean="0"/>
              <a:t>Jefferson, who was a deist and did not practice any traditional Christian faith, viewed this as essential to allow participation in civil society. </a:t>
            </a:r>
            <a:endParaRPr lang="en-US" dirty="0"/>
          </a:p>
          <a:p>
            <a:endParaRPr lang="en-US" dirty="0"/>
          </a:p>
        </p:txBody>
      </p:sp>
      <p:sp>
        <p:nvSpPr>
          <p:cNvPr id="3" name="Title 2"/>
          <p:cNvSpPr>
            <a:spLocks noGrp="1"/>
          </p:cNvSpPr>
          <p:nvPr>
            <p:ph type="title"/>
          </p:nvPr>
        </p:nvSpPr>
        <p:spPr/>
        <p:txBody>
          <a:bodyPr/>
          <a:lstStyle/>
          <a:p>
            <a:r>
              <a:rPr lang="en-US" dirty="0" smtClean="0">
                <a:solidFill>
                  <a:srgbClr val="92D050"/>
                </a:solidFill>
              </a:rPr>
              <a:t>The Virginia Statute of Religious Freedom – Thomas Jefferson</a:t>
            </a:r>
            <a:endParaRPr lang="en-US" dirty="0">
              <a:solidFill>
                <a:srgbClr val="92D050"/>
              </a:solidFill>
            </a:endParaRPr>
          </a:p>
        </p:txBody>
      </p:sp>
    </p:spTree>
    <p:extLst>
      <p:ext uri="{BB962C8B-B14F-4D97-AF65-F5344CB8AC3E}">
        <p14:creationId xmlns:p14="http://schemas.microsoft.com/office/powerpoint/2010/main" val="27702491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George Mason feared that the rights of the people were not protected: </a:t>
            </a:r>
          </a:p>
          <a:p>
            <a:endParaRPr lang="en-US" dirty="0"/>
          </a:p>
          <a:p>
            <a:r>
              <a:rPr lang="en-US" dirty="0" smtClean="0"/>
              <a:t>Freedom of Speech</a:t>
            </a:r>
          </a:p>
          <a:p>
            <a:r>
              <a:rPr lang="en-US" dirty="0" smtClean="0"/>
              <a:t>Freedom of Religion</a:t>
            </a:r>
          </a:p>
          <a:p>
            <a:r>
              <a:rPr lang="en-US" dirty="0" smtClean="0"/>
              <a:t>The Right to Bear Arms</a:t>
            </a:r>
          </a:p>
          <a:p>
            <a:r>
              <a:rPr lang="en-US" dirty="0" smtClean="0"/>
              <a:t>The Right to Due Process and Jury Trials</a:t>
            </a:r>
          </a:p>
          <a:p>
            <a:r>
              <a:rPr lang="en-US" dirty="0" smtClean="0"/>
              <a:t>Freedom from unfair searches and seizures of property</a:t>
            </a:r>
            <a:endParaRPr lang="en-US" dirty="0"/>
          </a:p>
        </p:txBody>
      </p:sp>
      <p:sp>
        <p:nvSpPr>
          <p:cNvPr id="3" name="Title 2"/>
          <p:cNvSpPr>
            <a:spLocks noGrp="1"/>
          </p:cNvSpPr>
          <p:nvPr>
            <p:ph type="title"/>
          </p:nvPr>
        </p:nvSpPr>
        <p:spPr/>
        <p:txBody>
          <a:bodyPr/>
          <a:lstStyle/>
          <a:p>
            <a:pPr algn="l"/>
            <a:r>
              <a:rPr lang="en-US" sz="2400" dirty="0">
                <a:solidFill>
                  <a:srgbClr val="92D050"/>
                </a:solidFill>
              </a:rPr>
              <a:t>Why did George Mason compose the Virginia Declaration of Rights in 1776? </a:t>
            </a:r>
            <a:endParaRPr lang="en-US" sz="2400" dirty="0">
              <a:solidFill>
                <a:srgbClr val="92D050"/>
              </a:solidFill>
            </a:endParaRPr>
          </a:p>
        </p:txBody>
      </p:sp>
    </p:spTree>
    <p:extLst>
      <p:ext uri="{BB962C8B-B14F-4D97-AF65-F5344CB8AC3E}">
        <p14:creationId xmlns:p14="http://schemas.microsoft.com/office/powerpoint/2010/main" val="1859370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dirty="0" smtClean="0"/>
              <a:t>The inalienable rights to life, liberty, and the means of acquiring and possessing property, and pursuing and obtaining happiness and safety. </a:t>
            </a:r>
          </a:p>
          <a:p>
            <a:endParaRPr lang="en-US" dirty="0"/>
          </a:p>
          <a:p>
            <a:r>
              <a:rPr lang="en-US" dirty="0" smtClean="0"/>
              <a:t>Freedom of the Press – it could “never be restrained but by despotic governments…” </a:t>
            </a:r>
          </a:p>
          <a:p>
            <a:endParaRPr lang="en-US" dirty="0"/>
          </a:p>
          <a:p>
            <a:r>
              <a:rPr lang="en-US" dirty="0" smtClean="0"/>
              <a:t>The right to a well-regulated militia and protection against “standing armies in time of peace” which “should be avoided as dangerous to liberty; and in all cases, the military should be under strict subordination to, and governed by, the civil power.” </a:t>
            </a:r>
            <a:endParaRPr lang="en-US" dirty="0"/>
          </a:p>
        </p:txBody>
      </p:sp>
      <p:sp>
        <p:nvSpPr>
          <p:cNvPr id="3" name="Title 2"/>
          <p:cNvSpPr>
            <a:spLocks noGrp="1"/>
          </p:cNvSpPr>
          <p:nvPr>
            <p:ph type="title"/>
          </p:nvPr>
        </p:nvSpPr>
        <p:spPr/>
        <p:txBody>
          <a:bodyPr/>
          <a:lstStyle/>
          <a:p>
            <a:pPr algn="l"/>
            <a:r>
              <a:rPr lang="en-US" sz="2000" dirty="0">
                <a:solidFill>
                  <a:srgbClr val="92D050"/>
                </a:solidFill>
              </a:rPr>
              <a:t>In the passage above, find at least five (5) specific rights which are enumerated by Mason in the Virginia Declaration of Rights. </a:t>
            </a:r>
            <a:endParaRPr lang="en-US" sz="2000" dirty="0">
              <a:solidFill>
                <a:srgbClr val="92D050"/>
              </a:solidFill>
            </a:endParaRPr>
          </a:p>
        </p:txBody>
      </p:sp>
    </p:spTree>
    <p:extLst>
      <p:ext uri="{BB962C8B-B14F-4D97-AF65-F5344CB8AC3E}">
        <p14:creationId xmlns:p14="http://schemas.microsoft.com/office/powerpoint/2010/main" val="2829784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People should not be required to practice any faith with goes against their conscience. </a:t>
            </a:r>
          </a:p>
          <a:p>
            <a:endParaRPr lang="en-US" dirty="0"/>
          </a:p>
          <a:p>
            <a:r>
              <a:rPr lang="en-US" dirty="0" smtClean="0"/>
              <a:t>The state should not be able to tax individuals to support a church which they do not attend or agree with.</a:t>
            </a:r>
          </a:p>
          <a:p>
            <a:endParaRPr lang="en-US" dirty="0"/>
          </a:p>
          <a:p>
            <a:r>
              <a:rPr lang="en-US" dirty="0" smtClean="0"/>
              <a:t>People should be able to profess their faith freely</a:t>
            </a:r>
          </a:p>
          <a:p>
            <a:endParaRPr lang="en-US" dirty="0"/>
          </a:p>
          <a:p>
            <a:r>
              <a:rPr lang="en-US" dirty="0" smtClean="0"/>
              <a:t>Religious faith should not be a litmus test for holding office or otherwise serving the community. </a:t>
            </a:r>
            <a:endParaRPr lang="en-US" dirty="0"/>
          </a:p>
        </p:txBody>
      </p:sp>
      <p:sp>
        <p:nvSpPr>
          <p:cNvPr id="3" name="Title 2"/>
          <p:cNvSpPr>
            <a:spLocks noGrp="1"/>
          </p:cNvSpPr>
          <p:nvPr>
            <p:ph type="title"/>
          </p:nvPr>
        </p:nvSpPr>
        <p:spPr/>
        <p:txBody>
          <a:bodyPr/>
          <a:lstStyle/>
          <a:p>
            <a:pPr algn="l"/>
            <a:r>
              <a:rPr lang="en-US" sz="2400" dirty="0">
                <a:solidFill>
                  <a:srgbClr val="92D050"/>
                </a:solidFill>
              </a:rPr>
              <a:t>What does the Virginia Statute of Religious Freedom state regarding religious freedom? </a:t>
            </a:r>
            <a:endParaRPr lang="en-US" sz="2400" dirty="0">
              <a:solidFill>
                <a:srgbClr val="92D050"/>
              </a:solidFill>
            </a:endParaRPr>
          </a:p>
        </p:txBody>
      </p:sp>
    </p:spTree>
    <p:extLst>
      <p:ext uri="{BB962C8B-B14F-4D97-AF65-F5344CB8AC3E}">
        <p14:creationId xmlns:p14="http://schemas.microsoft.com/office/powerpoint/2010/main" val="14219656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77500" lnSpcReduction="20000"/>
          </a:bodyPr>
          <a:lstStyle/>
          <a:p>
            <a:r>
              <a:rPr lang="en-US" dirty="0" smtClean="0"/>
              <a:t>Thomas Jefferson was a deist who had no regard for the divinity of Christ.  He admired Jesus Christ as a philosopher, but didn’t consider him to be the son of God.  He and Madison sought to create a society in which no one would be punished or excluded from serving the public for their religious convictions.  </a:t>
            </a:r>
            <a:endParaRPr lang="en-US" dirty="0"/>
          </a:p>
        </p:txBody>
      </p:sp>
      <p:pic>
        <p:nvPicPr>
          <p:cNvPr id="6" name="Content Placeholder 5"/>
          <p:cNvPicPr>
            <a:picLocks noGrp="1" noChangeAspect="1"/>
          </p:cNvPicPr>
          <p:nvPr>
            <p:ph sz="half" idx="2"/>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242383" y="1719263"/>
            <a:ext cx="2850233" cy="4406900"/>
          </a:xfrm>
        </p:spPr>
      </p:pic>
      <p:sp>
        <p:nvSpPr>
          <p:cNvPr id="3" name="Title 2"/>
          <p:cNvSpPr>
            <a:spLocks noGrp="1"/>
          </p:cNvSpPr>
          <p:nvPr>
            <p:ph type="title"/>
          </p:nvPr>
        </p:nvSpPr>
        <p:spPr/>
        <p:txBody>
          <a:bodyPr/>
          <a:lstStyle/>
          <a:p>
            <a:pPr algn="l"/>
            <a:r>
              <a:rPr lang="en-US" sz="2000" dirty="0">
                <a:solidFill>
                  <a:srgbClr val="92D050"/>
                </a:solidFill>
              </a:rPr>
              <a:t>Why do you think Thomas Jefferson and James Madison were so devoted to establishing the principle of freedom of religion? </a:t>
            </a:r>
            <a:br>
              <a:rPr lang="en-US" sz="2000" dirty="0">
                <a:solidFill>
                  <a:srgbClr val="92D050"/>
                </a:solidFill>
              </a:rPr>
            </a:br>
            <a:endParaRPr lang="en-US" sz="2000" dirty="0">
              <a:solidFill>
                <a:srgbClr val="92D050"/>
              </a:solidFill>
            </a:endParaRPr>
          </a:p>
        </p:txBody>
      </p:sp>
    </p:spTree>
    <p:extLst>
      <p:ext uri="{BB962C8B-B14F-4D97-AF65-F5344CB8AC3E}">
        <p14:creationId xmlns:p14="http://schemas.microsoft.com/office/powerpoint/2010/main" val="41919154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90</TotalTime>
  <Words>1414</Words>
  <Application>Microsoft Office PowerPoint</Application>
  <PresentationFormat>On-screen Show (4:3)</PresentationFormat>
  <Paragraphs>80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Grid</vt:lpstr>
      <vt:lpstr>Primary Sources in the age of rising partisanism </vt:lpstr>
      <vt:lpstr>Hamilton Vs. Jefferson</vt:lpstr>
      <vt:lpstr>The Bill of Rights – Test Case</vt:lpstr>
      <vt:lpstr>The Virginia declaration of Rights – George Mason</vt:lpstr>
      <vt:lpstr>The Virginia Statute of Religious Freedom – Thomas Jefferson</vt:lpstr>
      <vt:lpstr>Why did George Mason compose the Virginia Declaration of Rights in 1776? </vt:lpstr>
      <vt:lpstr>In the passage above, find at least five (5) specific rights which are enumerated by Mason in the Virginia Declaration of Rights. </vt:lpstr>
      <vt:lpstr>What does the Virginia Statute of Religious Freedom state regarding religious freedom? </vt:lpstr>
      <vt:lpstr>Why do you think Thomas Jefferson and James Madison were so devoted to establishing the principle of freedom of religion?  </vt:lpstr>
      <vt:lpstr>Why would Alexander Hamilton oppose efforts to enshrine these beliefs in the Bill of Rights? </vt:lpstr>
      <vt:lpstr>Which amendments in The Bill of Rights actually preserve the basic rights articulated by George Mason and Thomas Jefferson? </vt:lpstr>
      <vt:lpstr>Which amendments in The Bill of Rights actually preserve the basic rights articulated by George Mason and Thomas Jefferson? </vt:lpstr>
      <vt:lpstr>John Adams – the 2nd President</vt:lpstr>
      <vt:lpstr>Why was Thomas Jefferson so outraged by this law? </vt:lpstr>
      <vt:lpstr>The Republican response</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Primary Sources in the age of rising partisanism</dc:title>
  <dc:creator>Adam Henry</dc:creator>
  <cp:lastModifiedBy>Adam Henry</cp:lastModifiedBy>
  <cp:revision>8</cp:revision>
  <dcterms:created xsi:type="dcterms:W3CDTF">2013-10-29T12:06:33Z</dcterms:created>
  <dcterms:modified xsi:type="dcterms:W3CDTF">2013-10-29T13:37:22Z</dcterms:modified>
</cp:coreProperties>
</file>